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406" r:id="rId2"/>
    <p:sldId id="1042" r:id="rId3"/>
    <p:sldId id="1044" r:id="rId4"/>
    <p:sldId id="1043" r:id="rId5"/>
    <p:sldId id="1045" r:id="rId6"/>
    <p:sldId id="1047" r:id="rId7"/>
    <p:sldId id="1048" r:id="rId8"/>
    <p:sldId id="1049" r:id="rId9"/>
    <p:sldId id="1050" r:id="rId10"/>
    <p:sldId id="1051" r:id="rId11"/>
    <p:sldId id="608" r:id="rId12"/>
    <p:sldId id="1053" r:id="rId13"/>
    <p:sldId id="1054" r:id="rId14"/>
    <p:sldId id="1052" r:id="rId15"/>
    <p:sldId id="1055" r:id="rId16"/>
    <p:sldId id="1056" r:id="rId17"/>
    <p:sldId id="1046" r:id="rId18"/>
    <p:sldId id="1057" r:id="rId19"/>
    <p:sldId id="1058" r:id="rId20"/>
    <p:sldId id="1066" r:id="rId21"/>
    <p:sldId id="1059" r:id="rId22"/>
    <p:sldId id="1067" r:id="rId23"/>
    <p:sldId id="1060" r:id="rId24"/>
    <p:sldId id="1061" r:id="rId25"/>
    <p:sldId id="1062" r:id="rId26"/>
    <p:sldId id="1063" r:id="rId27"/>
    <p:sldId id="1064" r:id="rId28"/>
    <p:sldId id="10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90D"/>
    <a:srgbClr val="0432FF"/>
    <a:srgbClr val="0033CC"/>
    <a:srgbClr val="08813D"/>
    <a:srgbClr val="C9F1FD"/>
    <a:srgbClr val="C5F9B8"/>
    <a:srgbClr val="029846"/>
    <a:srgbClr val="FF9300"/>
    <a:srgbClr val="FF40FF"/>
    <a:srgbClr val="93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14" autoAdjust="0"/>
    <p:restoredTop sz="97216" autoAdjust="0"/>
  </p:normalViewPr>
  <p:slideViewPr>
    <p:cSldViewPr>
      <p:cViewPr varScale="1">
        <p:scale>
          <a:sx n="131" d="100"/>
          <a:sy n="131" d="100"/>
        </p:scale>
        <p:origin x="9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history.</a:t>
            </a:r>
          </a:p>
          <a:p>
            <a:endParaRPr lang="en-US" dirty="0"/>
          </a:p>
          <a:p>
            <a:r>
              <a:rPr lang="en-US" dirty="0"/>
              <a:t>California State Railroad Museum – 1976 - docents worked on original steam engines.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E26E-6141-854C-8D8C-D812CC839D4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3804-805F-963B-B8AC-75A97B899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09D7E-DE47-9026-418D-8E1AA1B6F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EFA27-07BA-75F1-28A1-688EA936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76E90-AEAE-B359-F860-8E6ED453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DFD3-03B8-A413-F32A-C7654287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73868-AA33-2747-ABB3-0137BB322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5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D46C-C07B-6DE6-E8EB-63840593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C51EA-E1B6-CE15-F1FF-73A9D43D4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C79ED-3C37-754F-FCD8-8127AEFA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BA2C6-8498-0453-BFC7-FAD82038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3EC1-A1BA-4B76-B7D0-D21B2AF8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2697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2EBF0-295D-6E00-3682-B515465A1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25A40-CE4E-8689-238C-6308EC221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6AFAD-E738-D75B-845D-E820197B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B4319-0B51-8214-4974-DBED9562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E108A-05E2-8839-FA0D-B0029E56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607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760C-346D-AB4D-5CB4-09320190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2BC78-46D3-F6A7-574B-361B36F7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B12F-1CF6-57FB-EBAF-0606E4BB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12B91-3D45-BFB3-1775-099B4992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B0A38-CF94-F8CE-C6CA-7AE25C3E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69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BCA4-BC5C-BDBB-CCEE-E55F1405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51571-54E4-4CCF-7B86-FE1A783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E8A51-D25A-0B8F-4B58-53AB332E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5382-0138-FE0B-AFCE-4E87C8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61A2-FBA7-362D-80EF-8F1C1BA4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166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AE5C-F6B3-003F-032D-0B3A72A7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31E6-DA15-D46C-9383-38CBCA94F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0A1C0-8D40-D981-3D9B-DE9E32EE2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00ED1-609B-6D15-8A0F-D037F431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F9788-6A59-453E-4952-9FFAE48F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D9DE7-E5F4-F36F-7769-65ECDBCB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672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8A96-2E99-5512-02B8-09BE8CDA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7B0CF-78FA-94F1-27E5-7E19B115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4DE76-7E1E-596B-467C-3FC1E7C8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8085F-027F-D00C-6510-EE931F57E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2B7AB-26DE-A6E0-95EB-4FFEEF52F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F3B18-F59D-6D9A-5FCA-B385BD8D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B3F25F-0C3D-2782-52D1-2D60D0CB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09C01-4339-7842-6910-0BAA92DC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580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D4D0-289F-D528-C23F-6BCA77FB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9A90C-29A1-3C99-9B0B-38A23365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3A72C-DC7D-ED36-9F9F-CA1EA5EC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82A69-471C-0A15-9CF4-9099E9C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21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A500F8-3169-E095-B431-CC3B590F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3FDF4-D0C6-B4B8-563A-65BC5D60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80047-26D9-70F3-2FE5-A0FD24FB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946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04F0-5117-7645-03C5-04D071B6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DCC18-CBAA-989C-FA18-3AC77ED4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DDB18-606F-2FE8-3F3D-7D9355AE5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0A3A3-C9D6-F0DB-F577-9BE2BD1D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77C0A-5AFE-C26E-09C7-A9C1A0A4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13DD2-7FA6-7C8D-21AB-1EBA95B7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9450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E5FF-356C-43B7-E4B6-3C0B03A0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B456F-0D6C-DE65-546A-441A326AC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02B43-ADAA-B5BC-FEED-11E11A4C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0AC3A-3800-C65F-73CE-ABF3A1A4C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6427B-558D-5732-40C9-929BF521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584DE-3458-F077-5C31-B559056B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659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36B7A-12D3-63EA-93AC-BDA77AE2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4574D-47DC-CD80-FF95-6359D5A4A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54673-928D-1CB5-E278-F61873BF4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45A7A-3D83-B941-95B5-AEF8783531A0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94598-3DDA-21B1-C8E0-71C8A69A8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F8EF-6BCF-A2C5-E1BD-3C073907F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:a16="http://schemas.microsoft.com/office/drawing/2014/main" id="{045F410E-43C9-30D3-27D1-97C79A185E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3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adrianbridgwater/2018/07/03/what-is-a-blockchain-operating-syste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opinion/articles/2023-04-19/ai-is-challenging-operating-system-supremacy#xj4y7vzkg" TargetMode="External"/><Relationship Id="rId7" Type="http://schemas.openxmlformats.org/officeDocument/2006/relationships/hyperlink" Target="https://citeseerx.ist.psu.edu/document?repid=rep1&amp;type=pdf&amp;doi=dc78dd40d28f616386e14f72564d8a005af79faf" TargetMode="External"/><Relationship Id="rId2" Type="http://schemas.openxmlformats.org/officeDocument/2006/relationships/hyperlink" Target="https://content.iospress.com/download/information-services-and-use/isu794?id=information-services-and-use%2Fisu7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abs/10.1145/3374587.3374635" TargetMode="External"/><Relationship Id="rId5" Type="http://schemas.openxmlformats.org/officeDocument/2006/relationships/hyperlink" Target="https://www.academia.edu/42919002/Artificial_Intelligence_in_Operating_System" TargetMode="External"/><Relationship Id="rId4" Type="http://schemas.openxmlformats.org/officeDocument/2006/relationships/hyperlink" Target="http://www.ijtrd.com/papers/IJTRD22752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history.org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BBA5-C2E5-4A4A-A34B-877E980C0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CMPE 220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50224-2061-9749-8AA9-98B136FEE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Class 29 – Interesting Stuff, Past and Future</a:t>
            </a:r>
            <a:br>
              <a:rPr lang="en-US" sz="2700" dirty="0"/>
            </a:br>
            <a:endParaRPr lang="en-US" sz="2700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035AA-3678-3049-8C72-F7FCE7D0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F8456-47C2-8C47-9E12-61B8C61B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5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D84B-7121-D464-4188-4F3AC2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Computers – IBM 704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25E-A6B5-1F8A-D273-DD59F68D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8789"/>
            <a:ext cx="7886700" cy="4351338"/>
          </a:xfrm>
        </p:spPr>
        <p:txBody>
          <a:bodyPr/>
          <a:lstStyle/>
          <a:p>
            <a:r>
              <a:rPr lang="en-US" sz="2400" dirty="0"/>
              <a:t>A successor to the IBM 701, it featured floating-point arithmetic and magnetic core memory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6AA4-65C6-D9BE-AABB-2D4EEFF2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D5F38-527E-95A3-1626-EDFF6CDD2B81}"/>
              </a:ext>
            </a:extLst>
          </p:cNvPr>
          <p:cNvSpPr txBox="1">
            <a:spLocks/>
          </p:cNvSpPr>
          <p:nvPr/>
        </p:nvSpPr>
        <p:spPr>
          <a:xfrm>
            <a:off x="622837" y="2606049"/>
            <a:ext cx="2297448" cy="315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John Backus and his team developed the first FORTRAN compiler for the 704 in 1956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2C267-571B-E299-6D8B-D93635BF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13" y="2606049"/>
            <a:ext cx="4908483" cy="38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0F74-A857-E948-9A41-8E0EAD3A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Systems:  Job Control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EEFA0-C4C3-B346-849B-F0D62522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240983" cy="4667249"/>
          </a:xfrm>
        </p:spPr>
        <p:txBody>
          <a:bodyPr>
            <a:noAutofit/>
          </a:bodyPr>
          <a:lstStyle/>
          <a:p>
            <a:r>
              <a:rPr lang="en-US" sz="2400" b="1" dirty="0"/>
              <a:t>Batch Operating Systems </a:t>
            </a:r>
            <a:r>
              <a:rPr lang="en-US" sz="2400" dirty="0"/>
              <a:t>(mid 1950s) - Loaded and ran programs sequentially</a:t>
            </a:r>
          </a:p>
          <a:p>
            <a:r>
              <a:rPr lang="en-US" sz="2400" dirty="0"/>
              <a:t>A small “job control program” to remain resident in memory.</a:t>
            </a:r>
          </a:p>
          <a:p>
            <a:r>
              <a:rPr lang="en-US" sz="2400" dirty="0"/>
              <a:t>This was a tradeoff.  It used (precious) memory, but it made more efficient use of the computer</a:t>
            </a:r>
          </a:p>
          <a:p>
            <a:pPr lvl="1"/>
            <a:r>
              <a:rPr lang="en-US" sz="2400" dirty="0"/>
              <a:t>Batch processing</a:t>
            </a:r>
          </a:p>
          <a:p>
            <a:pPr lvl="1"/>
            <a:r>
              <a:rPr lang="en-US" sz="2400" dirty="0"/>
              <a:t>Moved on quickly when programs didn’t work</a:t>
            </a:r>
          </a:p>
          <a:p>
            <a:pPr lvl="1"/>
            <a:r>
              <a:rPr lang="en-US" sz="2400" dirty="0"/>
              <a:t>Did not require the programmer to be present</a:t>
            </a:r>
          </a:p>
          <a:p>
            <a:r>
              <a:rPr lang="en-US" sz="2400" dirty="0"/>
              <a:t>This began a slippery slope</a:t>
            </a:r>
          </a:p>
          <a:p>
            <a:pPr lvl="1"/>
            <a:r>
              <a:rPr lang="en-US" sz="2400" dirty="0"/>
              <a:t>Saving work from programmers by adding functions to the resident job control program.  Programming became simpler, but the control programs got bigger.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D4AE3-2CD4-2842-AF2B-CE2838B8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D8967-34CA-DA4E-8AE5-08F41CE4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5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CB65-8D53-6483-C679-E63D8B60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BEC8-3BA5-E196-40DD-188092D8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first operating system used for real work was GM-NAA I/O, produced in 1956 by General Motors' Research division for its IBM 704</a:t>
            </a:r>
          </a:p>
          <a:p>
            <a:r>
              <a:rPr lang="en-US" sz="2400" dirty="0"/>
              <a:t>Most other early operating systems for IBM mainframes were also produced by customers</a:t>
            </a:r>
          </a:p>
          <a:p>
            <a:r>
              <a:rPr lang="en-US" sz="2400" dirty="0"/>
              <a:t>The state of affairs continued until the 1960s when IBM, already a leading hardware vendor, develop a single operating system for their new hardware, the OS/360 – released in 1964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7C6E9-26CD-1D51-DEF4-5A3F10D3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369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A220-5F86-49A8-E5FF-C811B8CF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Unix: the “Grandfather” of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C8AB-31F3-FAF5-78DA-D4E5C5234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2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Developed by Dennis Ritchie and Ken Thompson, working at Bell Labs, in 1970</a:t>
            </a:r>
          </a:p>
          <a:p>
            <a:r>
              <a:rPr lang="en-US" sz="2400" dirty="0"/>
              <a:t>Ritchie and </a:t>
            </a:r>
            <a:br>
              <a:rPr lang="en-US" sz="2400" dirty="0"/>
            </a:br>
            <a:r>
              <a:rPr lang="en-US" sz="2400" dirty="0"/>
              <a:t>Thompson at a</a:t>
            </a:r>
            <a:br>
              <a:rPr lang="en-US" sz="2400" dirty="0"/>
            </a:br>
            <a:r>
              <a:rPr lang="en-US" sz="2400" dirty="0"/>
              <a:t>PDP-11 computer,</a:t>
            </a:r>
            <a:br>
              <a:rPr lang="en-US" sz="2400" dirty="0"/>
            </a:br>
            <a:r>
              <a:rPr lang="en-US" sz="2400" dirty="0"/>
              <a:t>from DEC (Digital</a:t>
            </a:r>
            <a:br>
              <a:rPr lang="en-US" sz="2400" dirty="0"/>
            </a:br>
            <a:r>
              <a:rPr lang="en-US" sz="2400" dirty="0"/>
              <a:t>Equipment</a:t>
            </a:r>
            <a:br>
              <a:rPr lang="en-US" sz="2400" dirty="0"/>
            </a:br>
            <a:r>
              <a:rPr lang="en-US" sz="2400" dirty="0"/>
              <a:t>Corporation)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D489-8860-87F7-1B1E-5F5B5A12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9A6A-8031-016D-EB87-4CE188C3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53" y="2095482"/>
            <a:ext cx="5029145" cy="40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5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D3548-ABDB-FD27-7C36-C92F3CDA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Operating Systems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560671A-9491-46AA-36EC-84C3608D0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40799"/>
              </p:ext>
            </p:extLst>
          </p:nvPr>
        </p:nvGraphicFramePr>
        <p:xfrm>
          <a:off x="628650" y="1825625"/>
          <a:ext cx="7886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21">
                  <a:extLst>
                    <a:ext uri="{9D8B030D-6E8A-4147-A177-3AD203B41FA5}">
                      <a16:colId xmlns:a16="http://schemas.microsoft.com/office/drawing/2014/main" val="2251259805"/>
                    </a:ext>
                  </a:extLst>
                </a:gridCol>
                <a:gridCol w="2011658">
                  <a:extLst>
                    <a:ext uri="{9D8B030D-6E8A-4147-A177-3AD203B41FA5}">
                      <a16:colId xmlns:a16="http://schemas.microsoft.com/office/drawing/2014/main" val="1736420668"/>
                    </a:ext>
                  </a:extLst>
                </a:gridCol>
                <a:gridCol w="2937521">
                  <a:extLst>
                    <a:ext uri="{9D8B030D-6E8A-4147-A177-3AD203B41FA5}">
                      <a16:colId xmlns:a16="http://schemas.microsoft.com/office/drawing/2014/main" val="3542934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4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OS/360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4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Windows 3.1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7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MacOS X.4 (Tiger)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13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Debian 5.0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340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26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56C9-5846-6776-E406-78EB134F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C9F3D-8830-2A81-0E42-A1AB936C1CBB}"/>
              </a:ext>
            </a:extLst>
          </p:cNvPr>
          <p:cNvSpPr txBox="1"/>
          <p:nvPr/>
        </p:nvSpPr>
        <p:spPr>
          <a:xfrm>
            <a:off x="628650" y="4818489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Google’s entire codebase – for all products and services – is over 2 billion lines of code</a:t>
            </a:r>
          </a:p>
        </p:txBody>
      </p:sp>
    </p:spTree>
    <p:extLst>
      <p:ext uri="{BB962C8B-B14F-4D97-AF65-F5344CB8AC3E}">
        <p14:creationId xmlns:p14="http://schemas.microsoft.com/office/powerpoint/2010/main" val="394620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62E0-DA79-C724-8844-57C402F8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6329-68B4-598E-564B-57C84B7B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Creeper </a:t>
            </a:r>
            <a:r>
              <a:rPr lang="en-US" dirty="0"/>
              <a:t>– the first virus.  Developed by Bob Thomas of BBN (Boole &amp; Babbage Networks) in 1971 as a non-malicious proof-of-concept for a self-replicating program.  It printed a message:  “I’M THE CREEPER.  CATCH ME IF YOU CAN!”</a:t>
            </a:r>
          </a:p>
          <a:p>
            <a:r>
              <a:rPr lang="en-US" b="1" dirty="0"/>
              <a:t>Rabbit</a:t>
            </a:r>
            <a:r>
              <a:rPr lang="en-US" dirty="0"/>
              <a:t> – the first malicious virus.  Developed in 1974, it was a malicious virus that consumed system resources until the system crashed.</a:t>
            </a:r>
          </a:p>
          <a:p>
            <a:r>
              <a:rPr lang="en-US" b="1" dirty="0"/>
              <a:t>Animal</a:t>
            </a:r>
            <a:r>
              <a:rPr lang="en-US" dirty="0"/>
              <a:t> – the first Trojan.  Developed by John Walker in 1975; it was a game program that relied on users to install it, and then copied itself to other locations on the user’s computer.</a:t>
            </a:r>
          </a:p>
          <a:p>
            <a:r>
              <a:rPr lang="en-US" dirty="0"/>
              <a:t>The term "computer virus" was coined in 1983 by Fred Cohen in one of the first ever published academic papers on computer malware.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79226-3C54-7846-5B67-0E838474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848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62E0-DA79-C724-8844-57C402F8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6329-68B4-598E-564B-57C84B7B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Brain</a:t>
            </a:r>
            <a:r>
              <a:rPr lang="en-US" dirty="0"/>
              <a:t>– the first PC (DOS) virus.  Release in 1986 on floppy disk.  Marked sectors of the disk as bad and wrote a message to those sectors, slowing down the disk.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was originally intended to protect a commercial software product by installing itself if the original software was copied.</a:t>
            </a:r>
          </a:p>
          <a:p>
            <a:r>
              <a:rPr lang="en-US" b="1" dirty="0" err="1"/>
              <a:t>nVIR</a:t>
            </a:r>
            <a:r>
              <a:rPr lang="en-US" dirty="0"/>
              <a:t> – the first Macintosh virus.  Appeared in 1987.</a:t>
            </a:r>
          </a:p>
          <a:p>
            <a:r>
              <a:rPr lang="en-US" b="1" dirty="0" err="1"/>
              <a:t>WinVer</a:t>
            </a:r>
            <a:r>
              <a:rPr lang="en-US" b="1" dirty="0"/>
              <a:t> 1.4</a:t>
            </a:r>
            <a:r>
              <a:rPr lang="en-US" dirty="0"/>
              <a:t> – the first Windows virus.  Appeared in 1992.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79226-3C54-7846-5B67-0E838474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771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7B96-BE85-F882-3071-53490204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BCAE3-59E8-44F1-C34E-8F371A51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earliest anti-virus programs appeared in the mid-1980s.</a:t>
            </a:r>
          </a:p>
          <a:p>
            <a:r>
              <a:rPr lang="en-US" sz="2400" dirty="0"/>
              <a:t>The first </a:t>
            </a:r>
            <a:r>
              <a:rPr lang="en-US" sz="2400" i="1" dirty="0"/>
              <a:t>may have been </a:t>
            </a:r>
            <a:r>
              <a:rPr lang="en-US" sz="2400" dirty="0"/>
              <a:t>developed for the Atari ST personal computer in 1985; another was released in 1987.  </a:t>
            </a:r>
          </a:p>
          <a:p>
            <a:r>
              <a:rPr lang="en-US" sz="2400" dirty="0" err="1"/>
              <a:t>Symantac</a:t>
            </a:r>
            <a:r>
              <a:rPr lang="en-US" sz="2400" dirty="0"/>
              <a:t> Antivirus for Macintosh (SAM) was released in 1990, and was the first antimalware program that could be updated with signatures of new viruses as they appeared.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51B1-E857-C5C3-99E1-0530408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76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6760-EFAF-D556-EE06-7740444C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Random Computer 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1B10-23F3-22D2-707E-48E1AF3B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 Gates originally wanted to call Windows “Interface Manager,” but was eventually persuaded that the program needed a more intuitive name.</a:t>
            </a:r>
          </a:p>
          <a:p>
            <a:r>
              <a:rPr lang="en-US" dirty="0"/>
              <a:t>Oracle Corporation was founded in 1977 by Larry Ellison and Bob Miner.  Miner originally wanted to develop a word processor; Ellison wanted to develop a database.  The decision was made by the flip of a coin.</a:t>
            </a:r>
          </a:p>
          <a:p>
            <a:r>
              <a:rPr lang="en-US" dirty="0"/>
              <a:t>Microsoft Office (Word, Excel, and PowerPoint) was released first on Macintosh in 1989; it wasn’t released for Windows until a year later, in 1990.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DC48D-C549-FCC8-B9A2-2846BF6C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754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5856-8AAA-2EE2-34DB-259F1753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5A2D-EACC-5D2E-5383-E2308D7A1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u="sng" dirty="0"/>
              <a:t>Read the Research</a:t>
            </a:r>
          </a:p>
          <a:p>
            <a:r>
              <a:rPr lang="en-US" sz="2400" dirty="0"/>
              <a:t>Incremental Refinement</a:t>
            </a:r>
          </a:p>
          <a:p>
            <a:pPr lvl="1"/>
            <a:r>
              <a:rPr lang="en-US" sz="2100" dirty="0"/>
              <a:t>Better algorithms for scheduling, virtual memory, file management, etc.</a:t>
            </a:r>
          </a:p>
          <a:p>
            <a:r>
              <a:rPr lang="en-US" sz="2400" dirty="0"/>
              <a:t>Increased Virtualization</a:t>
            </a:r>
          </a:p>
          <a:p>
            <a:r>
              <a:rPr lang="en-US" sz="2400" dirty="0"/>
              <a:t>Security:  “certified” operating systems</a:t>
            </a:r>
          </a:p>
          <a:p>
            <a:r>
              <a:rPr lang="en-US" sz="2400" dirty="0"/>
              <a:t>Specialized systems (IoT, Real Time, Cloud)</a:t>
            </a:r>
          </a:p>
          <a:p>
            <a:r>
              <a:rPr lang="en-US" sz="2400" dirty="0"/>
              <a:t>Ritchie and Thompson would clearly recognize today’s operating systems – 50 years later!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Dominated by Windows, Macintosh, Linux, iOS, Android</a:t>
            </a:r>
          </a:p>
          <a:p>
            <a:pPr lvl="1"/>
            <a:r>
              <a:rPr lang="en-US" sz="2100" dirty="0"/>
              <a:t>Little room for new entries in existing markets</a:t>
            </a:r>
          </a:p>
          <a:p>
            <a:pPr lvl="1"/>
            <a:r>
              <a:rPr lang="en-US" sz="2100" dirty="0"/>
              <a:t>New systems will arise out of a paradigm shift</a:t>
            </a:r>
          </a:p>
          <a:p>
            <a:pPr lvl="1"/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9882E-87B1-A5E5-6FD6-F9CFB777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460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13D0-B475-13C4-08A2-3AF8A92A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Babbage Difference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9979-1D9E-489D-7D80-791F6261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Designed and partially built by Charles Babbage c. 1820</a:t>
            </a:r>
          </a:p>
          <a:p>
            <a:r>
              <a:rPr lang="en-US" sz="2400" dirty="0"/>
              <a:t>A programmable mechanical computer used wheels with ten digits</a:t>
            </a:r>
          </a:p>
          <a:p>
            <a:r>
              <a:rPr lang="en-US" sz="2400" dirty="0"/>
              <a:t>Designed to repetitively calculate mathematical functions</a:t>
            </a:r>
          </a:p>
          <a:p>
            <a:r>
              <a:rPr lang="en-US" sz="2400" dirty="0"/>
              <a:t>Funded by the British Royal Navy to compute tables used for navigation with a sextant and timepiece </a:t>
            </a:r>
          </a:p>
          <a:p>
            <a:pPr lvl="1"/>
            <a:r>
              <a:rPr lang="en-US" sz="2400" dirty="0"/>
              <a:t>At the time, navigation tables were </a:t>
            </a:r>
            <a:br>
              <a:rPr lang="en-US" sz="2400" dirty="0"/>
            </a:br>
            <a:r>
              <a:rPr lang="en-US" sz="2400" dirty="0"/>
              <a:t>calculated by hand</a:t>
            </a:r>
          </a:p>
          <a:p>
            <a:pPr lvl="1"/>
            <a:r>
              <a:rPr lang="en-US" sz="2400" dirty="0"/>
              <a:t>The </a:t>
            </a:r>
            <a:r>
              <a:rPr lang="en-US" sz="2400" i="1" dirty="0"/>
              <a:t>difference engine </a:t>
            </a:r>
            <a:r>
              <a:rPr lang="en-US" sz="2400" dirty="0"/>
              <a:t>would have greater </a:t>
            </a:r>
            <a:br>
              <a:rPr lang="en-US" sz="2400" dirty="0"/>
            </a:br>
            <a:r>
              <a:rPr lang="en-US" sz="2400" dirty="0"/>
              <a:t>precision, and more accurate navigation</a:t>
            </a:r>
          </a:p>
          <a:p>
            <a:r>
              <a:rPr lang="en-US" sz="2400" dirty="0"/>
              <a:t>The metalworking techniques of the time did not allow the full machine to be built, and the project was abandoned in 1842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0C3E-3F0A-7F99-D032-CC76FA53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28F1D-1F49-EF41-885A-DFBCC0E9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794" y="3794756"/>
            <a:ext cx="1571103" cy="14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8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C5592-7CC7-15F0-D871-C46AE3C6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D41C-DE93-EB76-42CA-5F658366D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Operating Systems</a:t>
            </a:r>
          </a:p>
          <a:p>
            <a:r>
              <a:rPr lang="en-US" dirty="0"/>
              <a:t>Blockchain Operating Systems</a:t>
            </a:r>
          </a:p>
          <a:p>
            <a:r>
              <a:rPr lang="en-US" dirty="0"/>
              <a:t>Artificial Intelligence Operating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B042-6DC4-0066-FA80-7FBCA85E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4220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A471-4135-4C97-8304-0707249A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7510-B7BB-D575-B9F4-7A6842BC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Quantum Computers today are more like specialized processors…. like a GPU</a:t>
            </a:r>
          </a:p>
          <a:p>
            <a:pPr lvl="1"/>
            <a:r>
              <a:rPr lang="en-US" sz="2400" dirty="0"/>
              <a:t>They perform one task very well</a:t>
            </a:r>
          </a:p>
          <a:p>
            <a:pPr lvl="1"/>
            <a:r>
              <a:rPr lang="en-US" sz="2400" dirty="0"/>
              <a:t>Minimal (or non-existent) OS</a:t>
            </a:r>
          </a:p>
          <a:p>
            <a:r>
              <a:rPr lang="en-US" sz="2700" dirty="0"/>
              <a:t>Each quantum computer has a unique language &amp; OS</a:t>
            </a:r>
          </a:p>
          <a:p>
            <a:r>
              <a:rPr lang="en-US" sz="2400" dirty="0"/>
              <a:t>The UK is funding development of a ”standard” quantum computer operating system</a:t>
            </a:r>
          </a:p>
          <a:p>
            <a:pPr lvl="1"/>
            <a:r>
              <a:rPr lang="en-US" sz="2400" dirty="0"/>
              <a:t>The goal is </a:t>
            </a:r>
            <a:r>
              <a:rPr lang="en-US" sz="2400" i="1" dirty="0"/>
              <a:t>portability</a:t>
            </a:r>
            <a:r>
              <a:rPr lang="en-US" sz="2400" dirty="0"/>
              <a:t> across quantum computers</a:t>
            </a:r>
          </a:p>
          <a:p>
            <a:endParaRPr lang="en-US" sz="2400" dirty="0"/>
          </a:p>
          <a:p>
            <a:r>
              <a:rPr lang="en-US" sz="2400" dirty="0"/>
              <a:t>What does a quantum operating system do?</a:t>
            </a:r>
          </a:p>
          <a:p>
            <a:pPr lvl="1"/>
            <a:r>
              <a:rPr lang="en-US" sz="2400" dirty="0"/>
              <a:t>Job controller (similar to 1950s 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4119-86AC-260E-206B-DADBB413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4817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7D65-9F96-9A74-C8D7-581E47FB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F0362-EF76-D45F-6D1D-3594EC32F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Blockchain services are integrated into the OS, just like networking is integrated into a network OS</a:t>
            </a:r>
          </a:p>
          <a:p>
            <a:r>
              <a:rPr lang="en-US" sz="2400" dirty="0"/>
              <a:t>Currently implemented as a virtual system.</a:t>
            </a:r>
          </a:p>
          <a:p>
            <a:r>
              <a:rPr lang="en-US" sz="2400" dirty="0"/>
              <a:t>Secure, private, anonymous communications</a:t>
            </a:r>
          </a:p>
          <a:p>
            <a:r>
              <a:rPr lang="en-US" sz="2400" dirty="0"/>
              <a:t>Ledgering of all interactions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is a Blockchain Operating System? (2018)</a:t>
            </a:r>
          </a:p>
          <a:p>
            <a:pPr lvl="1"/>
            <a:r>
              <a:rPr lang="en-US" sz="2100" dirty="0">
                <a:hlinkClick r:id="rId2"/>
              </a:rPr>
              <a:t>https://www.forbes.com/sites/adrianbridgwater/2018/07/03/what-is-a-blockchain-operating-system/</a:t>
            </a:r>
            <a:r>
              <a:rPr lang="en-US" sz="21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5237-48F5-4A82-C439-4D322591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6052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535D-DE8F-ED27-EDFF-A6D7212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AI-Based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EC2F-6877-A864-E9ED-D801EA60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/>
              <a:t>History:  a Dead-End</a:t>
            </a:r>
          </a:p>
          <a:p>
            <a:r>
              <a:rPr lang="en-US" sz="2400" dirty="0"/>
              <a:t>AI research and development began in the 1980s with “expert systems”</a:t>
            </a:r>
          </a:p>
          <a:p>
            <a:r>
              <a:rPr lang="en-US" sz="2400" dirty="0"/>
              <a:t>Expert systems attempted to replicate human reasoning</a:t>
            </a:r>
          </a:p>
          <a:p>
            <a:r>
              <a:rPr lang="en-US" sz="2400" dirty="0"/>
              <a:t>Moderately successful for some classes of problems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Expensive to develop</a:t>
            </a:r>
          </a:p>
          <a:p>
            <a:r>
              <a:rPr lang="en-US" sz="2400" dirty="0"/>
              <a:t>Easy to understand and debug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A58F5-299E-C397-7EC1-405340343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550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49F2-D4F8-C2F5-AFCA-11284CF3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21F5-598C-E8C8-E7BC-556591F8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Neural networks, machine learning, generative systems</a:t>
            </a:r>
          </a:p>
          <a:p>
            <a:r>
              <a:rPr lang="en-US" sz="2400" dirty="0"/>
              <a:t>Based on mathematical models</a:t>
            </a:r>
          </a:p>
          <a:p>
            <a:r>
              <a:rPr lang="en-US" sz="2400" dirty="0"/>
              <a:t>Arrives at conclusions using methods that are completely unrelated to human reasoning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Relatively inexpensive to develop</a:t>
            </a:r>
          </a:p>
          <a:p>
            <a:r>
              <a:rPr lang="en-US" sz="2400" dirty="0"/>
              <a:t>Extremely difficult to understand and debug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96E5A-A9E7-B01F-C73F-14390564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349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4298-F597-ACE3-93D7-3B75F75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Operating Systems Using AI (AIOS)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76E6-7852-FC6A-9D50-9CB0E3FF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Two Directions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operating system built to support AI – essentially an AI application tightly coupled with the underlying OS (which is more or less convention)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operating system built using AI to provide OS functions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Google, Microsoft, and others are working on 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5A47D-6BC1-F5B9-5EE9-1F1D0424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415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2B32-9CAB-BEF9-6590-7A70286E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Supporting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E1AC-30FB-EEAF-730E-D609D71B7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Learning OS (DLOS): </a:t>
            </a:r>
            <a:r>
              <a:rPr lang="en-US" dirty="0"/>
              <a:t>This is an open-source operating system developed by NVIDIA that is optimized for deep learning applications</a:t>
            </a:r>
          </a:p>
          <a:p>
            <a:r>
              <a:rPr lang="en-US" b="1" dirty="0"/>
              <a:t>AIOS: </a:t>
            </a:r>
            <a:r>
              <a:rPr lang="en-US" dirty="0"/>
              <a:t>This is an AI operating system developed by IBM that is designed to help developers build and deploy AI applications</a:t>
            </a:r>
          </a:p>
          <a:p>
            <a:r>
              <a:rPr lang="en-US" b="1" dirty="0"/>
              <a:t>Neuromorphic Computing Operating System (NCS): </a:t>
            </a:r>
            <a:r>
              <a:rPr lang="en-US" dirty="0"/>
              <a:t>This is an operating system developed by Intel that is designed for neuromorphic computing, which is a type of computing that is modeled after the human brain</a:t>
            </a:r>
          </a:p>
          <a:p>
            <a:r>
              <a:rPr lang="en-US" b="1" dirty="0"/>
              <a:t>Brainwave: </a:t>
            </a:r>
            <a:r>
              <a:rPr lang="en-US" dirty="0"/>
              <a:t>This is an AI operating system developed by Microsoft that is optimized for running deep neural networks</a:t>
            </a:r>
          </a:p>
          <a:p>
            <a:r>
              <a:rPr lang="en-US" b="1" dirty="0" err="1"/>
              <a:t>Nengo</a:t>
            </a:r>
            <a:r>
              <a:rPr lang="en-US" b="1" dirty="0"/>
              <a:t>: </a:t>
            </a:r>
            <a:r>
              <a:rPr lang="en-US" dirty="0"/>
              <a:t>This is an open-source software package for building and simulating large-scale neural models, which can be used as an operating system for AI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F641A-22C3-9F71-FD31-3C9AB90D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903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01B3-ECFD-91A4-87EC-C944B9B2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AI-Based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ECFD-8E6B-2AF0-E8EB-B093022A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AI used to improve algorithms for scheduling, VM,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AI used to rethink fundamental OS architecture</a:t>
            </a:r>
          </a:p>
          <a:p>
            <a:pPr lvl="1"/>
            <a:r>
              <a:rPr lang="en-US" sz="2100" dirty="0"/>
              <a:t>E.g., do we need a scheduler?  </a:t>
            </a:r>
          </a:p>
          <a:p>
            <a:pPr lvl="1"/>
            <a:endParaRPr lang="en-US" sz="2100" dirty="0"/>
          </a:p>
          <a:p>
            <a:pPr algn="l"/>
            <a:r>
              <a:rPr lang="en-US" sz="2400" dirty="0"/>
              <a:t>“</a:t>
            </a:r>
            <a:r>
              <a:rPr lang="en-US" sz="2000" dirty="0">
                <a:solidFill>
                  <a:srgbClr val="222222"/>
                </a:solidFill>
                <a:latin typeface="PT Serif" panose="020A0603040505020204" pitchFamily="18" charset="77"/>
              </a:rPr>
              <a:t>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PT Serif" panose="020A0603040505020204" pitchFamily="18" charset="77"/>
              </a:rPr>
              <a:t>he complexity of AI could make it hard for people to understand and fix any issues, or to configure and tune the system.”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0774A-F9F3-643E-1B00-C0A1E56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760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01B3-ECFD-91A4-87EC-C944B9B2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AI-Based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ECFD-8E6B-2AF0-E8EB-B093022A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Research</a:t>
            </a:r>
          </a:p>
          <a:p>
            <a:r>
              <a:rPr lang="en-US" sz="2400" dirty="0"/>
              <a:t>AI and the future of operating systems (2016)</a:t>
            </a:r>
          </a:p>
          <a:p>
            <a:pPr lvl="1"/>
            <a:r>
              <a:rPr lang="en-US" sz="2100" dirty="0">
                <a:hlinkClick r:id="rId2"/>
              </a:rPr>
              <a:t>https://content.iospress.com/download/information-services-and-use/isu794?id=information-services-and-use%2Fisu794</a:t>
            </a:r>
            <a:endParaRPr lang="en-US" sz="2100" dirty="0"/>
          </a:p>
          <a:p>
            <a:r>
              <a:rPr lang="en-US" sz="2400" dirty="0"/>
              <a:t>AI Spells the End of OS as We Know It</a:t>
            </a:r>
          </a:p>
          <a:p>
            <a:pPr lvl="1"/>
            <a:r>
              <a:rPr lang="en-US" sz="2100" dirty="0">
                <a:hlinkClick r:id="rId3"/>
              </a:rPr>
              <a:t>https://www.bloomberg.com/opinion/articles/2023-04-19/ai-is-challenging-operating-system-supremacy#xj4y7vzkg</a:t>
            </a:r>
            <a:r>
              <a:rPr lang="en-US" sz="2100" dirty="0"/>
              <a:t> </a:t>
            </a:r>
          </a:p>
          <a:p>
            <a:r>
              <a:rPr lang="en-US" sz="2400" dirty="0"/>
              <a:t>AI Based OS – Future of Operating Systems (2023)</a:t>
            </a:r>
          </a:p>
          <a:p>
            <a:pPr lvl="1"/>
            <a:r>
              <a:rPr lang="en-US" sz="2100" dirty="0">
                <a:hlinkClick r:id="rId4"/>
              </a:rPr>
              <a:t>http://www.ijtrd.com/papers/IJTRD22752.pdf</a:t>
            </a:r>
            <a:r>
              <a:rPr lang="en-US" sz="2100" dirty="0"/>
              <a:t> </a:t>
            </a:r>
          </a:p>
          <a:p>
            <a:r>
              <a:rPr lang="en-US" sz="2400" dirty="0"/>
              <a:t>Artificial Intelligence in Operating Systems (2019)</a:t>
            </a:r>
            <a:endParaRPr lang="en-US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100" dirty="0">
                <a:hlinkClick r:id="rId5"/>
              </a:rPr>
              <a:t>https://www.academia.edu/42919002/Artificial_Intelligence_in_Operating_System</a:t>
            </a:r>
            <a:r>
              <a:rPr lang="en-US" sz="2100" dirty="0"/>
              <a:t> </a:t>
            </a:r>
          </a:p>
          <a:p>
            <a:r>
              <a:rPr lang="en-US" sz="2400" dirty="0"/>
              <a:t>Artificial Intelligence in Operating System (2019)</a:t>
            </a:r>
          </a:p>
          <a:p>
            <a:pPr lvl="1"/>
            <a:r>
              <a:rPr lang="en-US" sz="2100" dirty="0">
                <a:hlinkClick r:id="rId6"/>
              </a:rPr>
              <a:t>https://dl.acm.org/doi/abs/10.1145/3374587.3374635</a:t>
            </a:r>
            <a:r>
              <a:rPr lang="en-US" sz="2100" dirty="0"/>
              <a:t> </a:t>
            </a:r>
          </a:p>
          <a:p>
            <a:r>
              <a:rPr lang="en-US" sz="2400" dirty="0"/>
              <a:t>Artificial Intelligence in Distributed Operating System</a:t>
            </a:r>
            <a:endParaRPr lang="en-US" sz="2000" dirty="0"/>
          </a:p>
          <a:p>
            <a:pPr lvl="1"/>
            <a:r>
              <a:rPr lang="en-US" sz="2100" dirty="0">
                <a:hlinkClick r:id="rId7"/>
              </a:rPr>
              <a:t>https://citeseerx.ist.psu.edu/document?repid=rep1&amp;type=pdf&amp;doi=dc78dd40d28f616386e14f72564d8a005af79faf</a:t>
            </a:r>
            <a:r>
              <a:rPr lang="en-US" sz="21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0774A-F9F3-643E-1B00-C0A1E56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290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1116-1BCA-6D5A-0E88-81ABADBD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Babbage Difference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1B80-ADDF-4EE0-A654-3E802A01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Babbage designed an improved machine, Difference Engine #2, in 1847-1849</a:t>
            </a:r>
          </a:p>
          <a:p>
            <a:r>
              <a:rPr lang="en-US" sz="2400" dirty="0"/>
              <a:t>Over 8,000 parts, including a mechanical printer</a:t>
            </a:r>
          </a:p>
          <a:p>
            <a:r>
              <a:rPr lang="en-US" sz="2400" dirty="0"/>
              <a:t>Over 4 tons, and 8 feet high</a:t>
            </a:r>
          </a:p>
          <a:p>
            <a:r>
              <a:rPr lang="en-US" sz="2400" dirty="0"/>
              <a:t>Capable of calculating 16 digits</a:t>
            </a:r>
          </a:p>
          <a:p>
            <a:r>
              <a:rPr lang="en-US" sz="2400" dirty="0"/>
              <a:t>In 1991, the Science Museum in London built Difference Engine #2  from Babbage’s plans, and demonstrated than the machine actually works!</a:t>
            </a:r>
          </a:p>
          <a:p>
            <a:pPr lvl="1"/>
            <a:r>
              <a:rPr lang="en-US" sz="2400" dirty="0"/>
              <a:t>The printer was built and added in 2002</a:t>
            </a:r>
          </a:p>
          <a:p>
            <a:r>
              <a:rPr lang="en-US" sz="2400" dirty="0"/>
              <a:t>A second machine was funded by Microsoft CTO Nathan </a:t>
            </a:r>
            <a:r>
              <a:rPr lang="en-US" sz="2400" dirty="0" err="1"/>
              <a:t>Myhrvold</a:t>
            </a:r>
            <a:r>
              <a:rPr lang="en-US" sz="2400" dirty="0"/>
              <a:t> and was exhibited at the </a:t>
            </a:r>
            <a:r>
              <a:rPr lang="en-US" sz="2400" b="1" dirty="0"/>
              <a:t>Computer History Museum </a:t>
            </a:r>
            <a:r>
              <a:rPr lang="en-US" sz="2400" dirty="0"/>
              <a:t>in Mountain View from 2008 to 2016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8516-C1E2-BC96-37C9-F71E2050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11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86E4-F742-DF8F-17BE-43EA946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Babbage Difference Engine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7EB21E-7FFE-6B39-2076-76DB478F7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6" y="1600220"/>
            <a:ext cx="6766486" cy="48951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D4266-B5F4-962F-AD9C-79EB93EA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49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F9A88-88F7-C8B8-5D53-F7CF9D92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History Museum – Mountain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E25DA5-A9C4-15B3-EA53-5E2FFB2B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18" y="1417342"/>
            <a:ext cx="7132242" cy="4754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01DC1-897A-A30F-AD61-BFF990A8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</a:t>
            </a:fld>
            <a:endParaRPr lang="en-US" altLang="x-non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C0606-5BBA-88C5-3586-CABF8240924A}"/>
              </a:ext>
            </a:extLst>
          </p:cNvPr>
          <p:cNvSpPr txBox="1"/>
          <p:nvPr/>
        </p:nvSpPr>
        <p:spPr>
          <a:xfrm>
            <a:off x="3554244" y="6230069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https://computerhistory.org/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2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D84B-7121-D464-4188-4F3AC2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Computers - </a:t>
            </a:r>
            <a:r>
              <a:rPr lang="en-US" dirty="0" err="1"/>
              <a:t>Collosus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25E-A6B5-1F8A-D273-DD59F68D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8789"/>
            <a:ext cx="7886700" cy="4351338"/>
          </a:xfrm>
        </p:spPr>
        <p:txBody>
          <a:bodyPr/>
          <a:lstStyle/>
          <a:p>
            <a:r>
              <a:rPr lang="en-US" sz="2400" b="1" dirty="0"/>
              <a:t>Colossus</a:t>
            </a:r>
            <a:r>
              <a:rPr lang="en-US" sz="2400" dirty="0"/>
              <a:t> – a series of computers built by the British government in 1943-1945, used to break German codes during WW II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6AA4-65C6-D9BE-AABB-2D4EEFF2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6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F02C8-B69F-2B92-0D8C-303CC3995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98" y="2606049"/>
            <a:ext cx="5349182" cy="35661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D5F38-527E-95A3-1626-EDFF6CDD2B81}"/>
              </a:ext>
            </a:extLst>
          </p:cNvPr>
          <p:cNvSpPr txBox="1">
            <a:spLocks/>
          </p:cNvSpPr>
          <p:nvPr/>
        </p:nvSpPr>
        <p:spPr>
          <a:xfrm>
            <a:off x="628650" y="2788927"/>
            <a:ext cx="2297448" cy="315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Alan Turning contributed to the design</a:t>
            </a:r>
          </a:p>
          <a:p>
            <a:r>
              <a:rPr lang="en-US" sz="2400" dirty="0"/>
              <a:t>Kept Secret until 1970!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5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D84B-7121-D464-4188-4F3AC2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Computers – Harvard Mark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25E-A6B5-1F8A-D273-DD59F68D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8789"/>
            <a:ext cx="7886700" cy="4351338"/>
          </a:xfrm>
        </p:spPr>
        <p:txBody>
          <a:bodyPr/>
          <a:lstStyle/>
          <a:p>
            <a:r>
              <a:rPr lang="en-US" sz="2400" b="1" dirty="0"/>
              <a:t>Harvard Mark 1 (aka IBM Automatic Sequence Controller)</a:t>
            </a:r>
            <a:r>
              <a:rPr lang="en-US" sz="2400" dirty="0"/>
              <a:t> – completed in 1944 and used by the US government during WW II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6AA4-65C6-D9BE-AABB-2D4EEFF2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D5F38-527E-95A3-1626-EDFF6CDD2B81}"/>
              </a:ext>
            </a:extLst>
          </p:cNvPr>
          <p:cNvSpPr txBox="1">
            <a:spLocks/>
          </p:cNvSpPr>
          <p:nvPr/>
        </p:nvSpPr>
        <p:spPr>
          <a:xfrm>
            <a:off x="628650" y="2788927"/>
            <a:ext cx="2297448" cy="3152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John von Neumann used the Mark 1 for calculations for the Manhattan project</a:t>
            </a:r>
          </a:p>
          <a:p>
            <a:r>
              <a:rPr lang="en-US" sz="2400" dirty="0"/>
              <a:t>Grace Hopper worked on the Mark 1 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5D824-4581-3EC3-A66C-B47AB68C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38" y="2423171"/>
            <a:ext cx="5565912" cy="37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D84B-7121-D464-4188-4F3AC2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Computers - </a:t>
            </a:r>
            <a:r>
              <a:rPr lang="en-US" dirty="0" err="1"/>
              <a:t>Eniac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25E-A6B5-1F8A-D273-DD59F68D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8789"/>
            <a:ext cx="7886700" cy="4351338"/>
          </a:xfrm>
        </p:spPr>
        <p:txBody>
          <a:bodyPr/>
          <a:lstStyle/>
          <a:p>
            <a:r>
              <a:rPr lang="en-US" sz="2400" b="1" dirty="0"/>
              <a:t>Electronic Numerical Integrator and Computer (ENIAC)</a:t>
            </a:r>
            <a:r>
              <a:rPr lang="en-US" sz="2400" dirty="0"/>
              <a:t> – completed in 1945 and used for artillery calculations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6AA4-65C6-D9BE-AABB-2D4EEFF2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D5F38-527E-95A3-1626-EDFF6CDD2B81}"/>
              </a:ext>
            </a:extLst>
          </p:cNvPr>
          <p:cNvSpPr txBox="1">
            <a:spLocks/>
          </p:cNvSpPr>
          <p:nvPr/>
        </p:nvSpPr>
        <p:spPr>
          <a:xfrm>
            <a:off x="622837" y="2606049"/>
            <a:ext cx="2297448" cy="315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Considered the first general purpose programmable computer</a:t>
            </a:r>
          </a:p>
          <a:p>
            <a:r>
              <a:rPr lang="en-US" sz="2400" dirty="0"/>
              <a:t>Grace Hopper was senior mathematician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C3FEA-AAC5-B11A-FA40-C90689E1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6" y="2606048"/>
            <a:ext cx="4937706" cy="37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9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D84B-7121-D464-4188-4F3AC2A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Computers - Univac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425E-A6B5-1F8A-D273-DD59F68DB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8789"/>
            <a:ext cx="7886700" cy="4351338"/>
          </a:xfrm>
        </p:spPr>
        <p:txBody>
          <a:bodyPr/>
          <a:lstStyle/>
          <a:p>
            <a:r>
              <a:rPr lang="en-US" sz="2400" b="1" dirty="0"/>
              <a:t>Univac</a:t>
            </a:r>
            <a:r>
              <a:rPr lang="en-US" sz="2400" dirty="0"/>
              <a:t>– the first </a:t>
            </a:r>
            <a:r>
              <a:rPr lang="en-US" sz="2400" i="1" dirty="0"/>
              <a:t>commercial</a:t>
            </a:r>
            <a:r>
              <a:rPr lang="en-US" sz="2400" dirty="0"/>
              <a:t> computer, delivered to the US census bureau in 1951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56AA4-65C6-D9BE-AABB-2D4EEFF2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AD5F38-527E-95A3-1626-EDFF6CDD2B81}"/>
              </a:ext>
            </a:extLst>
          </p:cNvPr>
          <p:cNvSpPr txBox="1">
            <a:spLocks/>
          </p:cNvSpPr>
          <p:nvPr/>
        </p:nvSpPr>
        <p:spPr>
          <a:xfrm>
            <a:off x="622837" y="2606049"/>
            <a:ext cx="2297448" cy="315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Designed by Presper Eckert and John Mauchly, the creators of the ENIAC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EE283-BCA8-F4E2-8F5A-957345A5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32" y="2525713"/>
            <a:ext cx="5080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6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67455</TotalTime>
  <Words>1832</Words>
  <Application>Microsoft Macintosh PowerPoint</Application>
  <PresentationFormat>On-screen Show (4:3)</PresentationFormat>
  <Paragraphs>208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Georgia</vt:lpstr>
      <vt:lpstr>PT Serif</vt:lpstr>
      <vt:lpstr>Office Theme</vt:lpstr>
      <vt:lpstr>CMPE 220 </vt:lpstr>
      <vt:lpstr>The Babbage Difference Engine</vt:lpstr>
      <vt:lpstr>The Babbage Difference Engine</vt:lpstr>
      <vt:lpstr>The Babbage Difference Engine #2</vt:lpstr>
      <vt:lpstr>Computer History Museum – Mountain View</vt:lpstr>
      <vt:lpstr>Electronic Computers - Collosus</vt:lpstr>
      <vt:lpstr>Electronic Computers – Harvard Mark 1</vt:lpstr>
      <vt:lpstr>Electronic Computers - Eniac</vt:lpstr>
      <vt:lpstr>Electronic Computers - Univac</vt:lpstr>
      <vt:lpstr>Electronic Computers – IBM 704</vt:lpstr>
      <vt:lpstr>Operating Systems:  Job Control Programs</vt:lpstr>
      <vt:lpstr>The First Operating Systems</vt:lpstr>
      <vt:lpstr>Unix: the “Grandfather” of Operating Systems</vt:lpstr>
      <vt:lpstr>The Evolution of Operating Systems</vt:lpstr>
      <vt:lpstr>Malware</vt:lpstr>
      <vt:lpstr>Malware</vt:lpstr>
      <vt:lpstr>Anti-Malware</vt:lpstr>
      <vt:lpstr>Some Random Computer Trivia</vt:lpstr>
      <vt:lpstr>The Future</vt:lpstr>
      <vt:lpstr>Future Directions</vt:lpstr>
      <vt:lpstr>Quantum Computing</vt:lpstr>
      <vt:lpstr>Blockchain Operating Systems</vt:lpstr>
      <vt:lpstr>AI-Based Operating Systems</vt:lpstr>
      <vt:lpstr>AI Today</vt:lpstr>
      <vt:lpstr>Rethinking Operating Systems Using AI (AIOS)</vt:lpstr>
      <vt:lpstr>1) Supporting AI</vt:lpstr>
      <vt:lpstr>2) AI-Based Operating System</vt:lpstr>
      <vt:lpstr>2) AI-Based Operating System</vt:lpstr>
    </vt:vector>
  </TitlesOfParts>
  <Company>Apropos Logic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Robert Nicholson</cp:lastModifiedBy>
  <cp:revision>921</cp:revision>
  <dcterms:created xsi:type="dcterms:W3CDTF">2008-01-12T03:52:55Z</dcterms:created>
  <dcterms:modified xsi:type="dcterms:W3CDTF">2023-05-15T18:49:48Z</dcterms:modified>
</cp:coreProperties>
</file>